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7" r:id="rId2"/>
    <p:sldId id="272" r:id="rId3"/>
    <p:sldId id="273" r:id="rId4"/>
    <p:sldId id="271" r:id="rId5"/>
    <p:sldId id="270" r:id="rId6"/>
    <p:sldId id="258" r:id="rId7"/>
    <p:sldId id="268" r:id="rId8"/>
    <p:sldId id="259" r:id="rId9"/>
    <p:sldId id="266" r:id="rId10"/>
    <p:sldId id="263" r:id="rId11"/>
    <p:sldId id="267" r:id="rId12"/>
    <p:sldId id="269" r:id="rId13"/>
    <p:sldId id="260" r:id="rId14"/>
    <p:sldId id="261" r:id="rId15"/>
    <p:sldId id="262" r:id="rId16"/>
    <p:sldId id="26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5457A9-CB86-4D0F-BCEA-902942919453}"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42708144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5457A9-CB86-4D0F-BCEA-902942919453}"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3888881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5457A9-CB86-4D0F-BCEA-902942919453}"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BBE644-76E2-448D-A9B0-981231B59BBE}"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140963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7D5457A9-CB86-4D0F-BCEA-902942919453}"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20292394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7D5457A9-CB86-4D0F-BCEA-902942919453}"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BBE644-76E2-448D-A9B0-981231B59BBE}"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221707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7D5457A9-CB86-4D0F-BCEA-902942919453}"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25526600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5457A9-CB86-4D0F-BCEA-902942919453}"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37367556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5457A9-CB86-4D0F-BCEA-902942919453}"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24278949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5457A9-CB86-4D0F-BCEA-902942919453}"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22118860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5457A9-CB86-4D0F-BCEA-902942919453}"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37412086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5457A9-CB86-4D0F-BCEA-902942919453}"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9904006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5457A9-CB86-4D0F-BCEA-902942919453}" type="datetimeFigureOut">
              <a:rPr lang="en-US" smtClean="0"/>
              <a:t>11/6/2018</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469291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5457A9-CB86-4D0F-BCEA-902942919453}" type="datetimeFigureOut">
              <a:rPr lang="en-US" smtClean="0"/>
              <a:t>11/6/2018</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9967964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5457A9-CB86-4D0F-BCEA-902942919453}" type="datetimeFigureOut">
              <a:rPr lang="en-US" smtClean="0"/>
              <a:t>11/6/2018</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21797007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D5457A9-CB86-4D0F-BCEA-902942919453}"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36258017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D5457A9-CB86-4D0F-BCEA-902942919453}"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BBE644-76E2-448D-A9B0-981231B59BBE}" type="slidenum">
              <a:rPr lang="en-US" smtClean="0"/>
              <a:t>‹#›</a:t>
            </a:fld>
            <a:endParaRPr lang="en-US"/>
          </a:p>
        </p:txBody>
      </p:sp>
    </p:spTree>
    <p:extLst>
      <p:ext uri="{BB962C8B-B14F-4D97-AF65-F5344CB8AC3E}">
        <p14:creationId xmlns:p14="http://schemas.microsoft.com/office/powerpoint/2010/main" val="268340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D5457A9-CB86-4D0F-BCEA-902942919453}" type="datetimeFigureOut">
              <a:rPr lang="en-US" smtClean="0"/>
              <a:t>11/6/2018</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7BBE644-76E2-448D-A9B0-981231B59BBE}" type="slidenum">
              <a:rPr lang="en-US" smtClean="0"/>
              <a:t>‹#›</a:t>
            </a:fld>
            <a:endParaRPr lang="en-US"/>
          </a:p>
        </p:txBody>
      </p:sp>
    </p:spTree>
    <p:extLst>
      <p:ext uri="{BB962C8B-B14F-4D97-AF65-F5344CB8AC3E}">
        <p14:creationId xmlns:p14="http://schemas.microsoft.com/office/powerpoint/2010/main" val="2678876988"/>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UBgBpFGODI&amp;t=195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5779" y="1654123"/>
            <a:ext cx="8911687" cy="2098069"/>
          </a:xfrm>
        </p:spPr>
        <p:txBody>
          <a:bodyPr>
            <a:noAutofit/>
          </a:bodyPr>
          <a:lstStyle/>
          <a:p>
            <a:pPr algn="ctr"/>
            <a:r>
              <a:rPr lang="en-US" sz="6000" b="1" dirty="0"/>
              <a:t>The Role of Culture </a:t>
            </a:r>
            <a:br>
              <a:rPr lang="en-US" sz="6000" b="1" dirty="0"/>
            </a:br>
            <a:r>
              <a:rPr lang="en-US" sz="6000" b="1" dirty="0"/>
              <a:t>in Treatment</a:t>
            </a:r>
          </a:p>
        </p:txBody>
      </p:sp>
    </p:spTree>
    <p:extLst>
      <p:ext uri="{BB962C8B-B14F-4D97-AF65-F5344CB8AC3E}">
        <p14:creationId xmlns:p14="http://schemas.microsoft.com/office/powerpoint/2010/main" val="35015549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Research Findings (</a:t>
            </a:r>
            <a:r>
              <a:rPr lang="en-US" b="1" dirty="0" err="1"/>
              <a:t>cont</a:t>
            </a:r>
            <a:r>
              <a:rPr lang="en-US" b="1" dirty="0"/>
              <a:t>)</a:t>
            </a:r>
          </a:p>
        </p:txBody>
      </p:sp>
      <p:sp>
        <p:nvSpPr>
          <p:cNvPr id="3" name="Content Placeholder 2"/>
          <p:cNvSpPr>
            <a:spLocks noGrp="1"/>
          </p:cNvSpPr>
          <p:nvPr>
            <p:ph idx="1"/>
          </p:nvPr>
        </p:nvSpPr>
        <p:spPr>
          <a:xfrm>
            <a:off x="2589212" y="1671145"/>
            <a:ext cx="8915400" cy="4424855"/>
          </a:xfrm>
        </p:spPr>
        <p:txBody>
          <a:bodyPr>
            <a:normAutofit/>
          </a:bodyPr>
          <a:lstStyle/>
          <a:p>
            <a:r>
              <a:rPr lang="en-US" sz="2000" dirty="0"/>
              <a:t>Interventions conducted in a client’s language were twice as effective as interventions conducted in English (</a:t>
            </a:r>
            <a:r>
              <a:rPr lang="en-US" sz="2000" dirty="0" err="1"/>
              <a:t>Griner</a:t>
            </a:r>
            <a:r>
              <a:rPr lang="en-US" sz="2000" dirty="0"/>
              <a:t> and Smith, 2006)</a:t>
            </a:r>
          </a:p>
          <a:p>
            <a:endParaRPr lang="en-US" sz="2000" dirty="0"/>
          </a:p>
          <a:p>
            <a:r>
              <a:rPr lang="en-US" sz="2000" dirty="0"/>
              <a:t>Based on a meta-analysis of 76 studies, culturally sensitive therapy was found to be generally effective (</a:t>
            </a:r>
            <a:r>
              <a:rPr lang="en-US" sz="2000" dirty="0" err="1"/>
              <a:t>Griner</a:t>
            </a:r>
            <a:r>
              <a:rPr lang="en-US" sz="2000" dirty="0"/>
              <a:t> and Smith, 2006)</a:t>
            </a:r>
            <a:br>
              <a:rPr lang="en-US" sz="2000" dirty="0"/>
            </a:br>
            <a:endParaRPr lang="en-US" sz="2000" dirty="0"/>
          </a:p>
          <a:p>
            <a:r>
              <a:rPr lang="en-US" sz="2000" dirty="0"/>
              <a:t>Accommodating for culture-specific values (respect of hierarchal relationships, value of family members, importance of being polite) were particular effective with Hispanic patients (</a:t>
            </a:r>
            <a:r>
              <a:rPr lang="en-US" sz="2000" dirty="0" err="1"/>
              <a:t>Kalibatseva</a:t>
            </a:r>
            <a:r>
              <a:rPr lang="en-US" sz="2000" dirty="0"/>
              <a:t> and Leong, 2014) </a:t>
            </a:r>
          </a:p>
        </p:txBody>
      </p:sp>
    </p:spTree>
    <p:extLst>
      <p:ext uri="{BB962C8B-B14F-4D97-AF65-F5344CB8AC3E}">
        <p14:creationId xmlns:p14="http://schemas.microsoft.com/office/powerpoint/2010/main" val="35654821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Developing A Culturally Sensitive Treatment</a:t>
            </a:r>
          </a:p>
        </p:txBody>
      </p:sp>
      <p:sp>
        <p:nvSpPr>
          <p:cNvPr id="3" name="Content Placeholder 2"/>
          <p:cNvSpPr>
            <a:spLocks noGrp="1"/>
          </p:cNvSpPr>
          <p:nvPr>
            <p:ph idx="1"/>
          </p:nvPr>
        </p:nvSpPr>
        <p:spPr>
          <a:xfrm>
            <a:off x="2589212" y="2133600"/>
            <a:ext cx="8915400" cy="4582510"/>
          </a:xfrm>
        </p:spPr>
        <p:txBody>
          <a:bodyPr/>
          <a:lstStyle/>
          <a:p>
            <a:pPr marL="0" indent="0">
              <a:buNone/>
            </a:pPr>
            <a:r>
              <a:rPr lang="en-US" dirty="0"/>
              <a:t>One of the frameworks used to develop a culturally sensitive approach to treatment is the </a:t>
            </a:r>
            <a:r>
              <a:rPr lang="en-US" i="1" dirty="0"/>
              <a:t>Ecological Validity Framework </a:t>
            </a:r>
            <a:r>
              <a:rPr lang="en-US" dirty="0"/>
              <a:t>developed by Bernal, Bonilla and </a:t>
            </a:r>
            <a:r>
              <a:rPr lang="en-US" dirty="0" err="1"/>
              <a:t>Bellido</a:t>
            </a:r>
            <a:r>
              <a:rPr lang="en-US" dirty="0"/>
              <a:t> (1995) which outlines eight areas that may adapted:</a:t>
            </a:r>
          </a:p>
          <a:p>
            <a:endParaRPr lang="en-US" dirty="0"/>
          </a:p>
          <a:p>
            <a:r>
              <a:rPr lang="en-US" dirty="0"/>
              <a:t>Language- translation, jargon </a:t>
            </a:r>
            <a:r>
              <a:rPr lang="en-US" dirty="0" err="1"/>
              <a:t>etc</a:t>
            </a:r>
            <a:endParaRPr lang="en-US" dirty="0"/>
          </a:p>
          <a:p>
            <a:pPr marL="0" indent="0">
              <a:buNone/>
            </a:pPr>
            <a:endParaRPr lang="en-US" dirty="0"/>
          </a:p>
          <a:p>
            <a:r>
              <a:rPr lang="en-US" dirty="0"/>
              <a:t>Ethnically similar persons- however, similarity of worldviews and attitudes between client and therapist may be important than ethnic similarity (Atkinson et al, 1984)</a:t>
            </a:r>
          </a:p>
          <a:p>
            <a:endParaRPr lang="en-US" dirty="0"/>
          </a:p>
          <a:p>
            <a:r>
              <a:rPr lang="en-US" dirty="0"/>
              <a:t>Metaphors- expressing oneself in culturally relevant forms</a:t>
            </a:r>
          </a:p>
          <a:p>
            <a:endParaRPr lang="en-US" dirty="0"/>
          </a:p>
        </p:txBody>
      </p:sp>
    </p:spTree>
    <p:extLst>
      <p:ext uri="{BB962C8B-B14F-4D97-AF65-F5344CB8AC3E}">
        <p14:creationId xmlns:p14="http://schemas.microsoft.com/office/powerpoint/2010/main" val="41873924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Developing A Culturally Sensitive Treatment (</a:t>
            </a:r>
            <a:r>
              <a:rPr lang="en-US" b="1" dirty="0" err="1"/>
              <a:t>cont</a:t>
            </a:r>
            <a:r>
              <a:rPr lang="en-US" b="1" dirty="0"/>
              <a:t>)</a:t>
            </a:r>
          </a:p>
        </p:txBody>
      </p:sp>
      <p:sp>
        <p:nvSpPr>
          <p:cNvPr id="3" name="Content Placeholder 2"/>
          <p:cNvSpPr>
            <a:spLocks noGrp="1"/>
          </p:cNvSpPr>
          <p:nvPr>
            <p:ph idx="1"/>
          </p:nvPr>
        </p:nvSpPr>
        <p:spPr>
          <a:xfrm>
            <a:off x="2589212" y="2133600"/>
            <a:ext cx="8915400" cy="4582510"/>
          </a:xfrm>
        </p:spPr>
        <p:txBody>
          <a:bodyPr/>
          <a:lstStyle/>
          <a:p>
            <a:r>
              <a:rPr lang="en-US" dirty="0"/>
              <a:t>Concepts- beliefs about treatment are in line with the patient’s culture</a:t>
            </a:r>
          </a:p>
          <a:p>
            <a:pPr marL="0" indent="0">
              <a:buNone/>
            </a:pPr>
            <a:endParaRPr lang="en-US" dirty="0"/>
          </a:p>
          <a:p>
            <a:r>
              <a:rPr lang="en-US" dirty="0"/>
              <a:t>Goals- using the beliefs about treatment goals from the country of origin</a:t>
            </a:r>
          </a:p>
          <a:p>
            <a:endParaRPr lang="en-US" dirty="0"/>
          </a:p>
          <a:p>
            <a:r>
              <a:rPr lang="en-US" dirty="0"/>
              <a:t>Method- adaptation of culturally appropriate methods of treatment</a:t>
            </a:r>
          </a:p>
          <a:p>
            <a:endParaRPr lang="en-US" dirty="0"/>
          </a:p>
          <a:p>
            <a:r>
              <a:rPr lang="en-US" dirty="0"/>
              <a:t>Context- accounting for the changing context of patients including acculturation, country of origin and social support</a:t>
            </a:r>
          </a:p>
          <a:p>
            <a:pPr marL="0" indent="0">
              <a:buNone/>
            </a:pPr>
            <a:endParaRPr lang="en-US" dirty="0"/>
          </a:p>
        </p:txBody>
      </p:sp>
    </p:spTree>
    <p:extLst>
      <p:ext uri="{BB962C8B-B14F-4D97-AF65-F5344CB8AC3E}">
        <p14:creationId xmlns:p14="http://schemas.microsoft.com/office/powerpoint/2010/main" val="18397595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750234"/>
            <a:ext cx="8911687" cy="826318"/>
          </a:xfrm>
        </p:spPr>
        <p:txBody>
          <a:bodyPr/>
          <a:lstStyle/>
          <a:p>
            <a:pPr algn="ctr"/>
            <a:r>
              <a:rPr lang="en-US" b="1" dirty="0"/>
              <a:t>Indigenous Psychotherapy</a:t>
            </a:r>
          </a:p>
        </p:txBody>
      </p:sp>
      <p:sp>
        <p:nvSpPr>
          <p:cNvPr id="3" name="Content Placeholder 2"/>
          <p:cNvSpPr>
            <a:spLocks noGrp="1"/>
          </p:cNvSpPr>
          <p:nvPr>
            <p:ph idx="1"/>
          </p:nvPr>
        </p:nvSpPr>
        <p:spPr>
          <a:xfrm>
            <a:off x="2589212" y="1734206"/>
            <a:ext cx="8915400" cy="4550979"/>
          </a:xfrm>
        </p:spPr>
        <p:txBody>
          <a:bodyPr>
            <a:normAutofit lnSpcReduction="10000"/>
          </a:bodyPr>
          <a:lstStyle/>
          <a:p>
            <a:pPr marL="0" indent="0">
              <a:buNone/>
            </a:pPr>
            <a:r>
              <a:rPr lang="en-US" dirty="0"/>
              <a:t>IP treatments (indigenous healing) encompasses therapeutic beliefs and practices that are rooted within a given culture including, but not limited to:</a:t>
            </a:r>
          </a:p>
          <a:p>
            <a:pPr marL="0" indent="0">
              <a:buNone/>
            </a:pPr>
            <a:endParaRPr lang="en-US" dirty="0"/>
          </a:p>
          <a:p>
            <a:pPr>
              <a:buFont typeface="Wingdings" panose="05000000000000000000" pitchFamily="2" charset="2"/>
              <a:buChar char="Ø"/>
            </a:pPr>
            <a:r>
              <a:rPr lang="en-US" dirty="0"/>
              <a:t>Reliance on family and community networks</a:t>
            </a:r>
          </a:p>
          <a:p>
            <a:pPr marL="0" indent="0">
              <a:buNone/>
            </a:pPr>
            <a:endParaRPr lang="en-US" dirty="0"/>
          </a:p>
          <a:p>
            <a:pPr>
              <a:buFont typeface="Wingdings" panose="05000000000000000000" pitchFamily="2" charset="2"/>
              <a:buChar char="Ø"/>
            </a:pPr>
            <a:r>
              <a:rPr lang="en-US" dirty="0"/>
              <a:t>Incorporation of traditional, spiritual and/or religious beliefs (acupuncture, meditation, Yoga, burning incense, use of herbs </a:t>
            </a:r>
            <a:r>
              <a:rPr lang="en-US" dirty="0" err="1"/>
              <a:t>etc</a:t>
            </a:r>
            <a:r>
              <a:rPr lang="en-US" dirty="0"/>
              <a:t>)</a:t>
            </a:r>
          </a:p>
          <a:p>
            <a:pPr marL="0" indent="0">
              <a:buNone/>
            </a:pPr>
            <a:endParaRPr lang="en-US" dirty="0"/>
          </a:p>
          <a:p>
            <a:pPr>
              <a:buFont typeface="Wingdings" panose="05000000000000000000" pitchFamily="2" charset="2"/>
              <a:buChar char="Ø"/>
            </a:pPr>
            <a:r>
              <a:rPr lang="en-US" dirty="0"/>
              <a:t>Use of shamans</a:t>
            </a:r>
          </a:p>
          <a:p>
            <a:pPr>
              <a:buFont typeface="Wingdings" panose="05000000000000000000" pitchFamily="2" charset="2"/>
              <a:buChar char="Ø"/>
            </a:pPr>
            <a:endParaRPr lang="en-US" dirty="0"/>
          </a:p>
          <a:p>
            <a:pPr>
              <a:buFont typeface="Wingdings" panose="05000000000000000000" pitchFamily="2" charset="2"/>
              <a:buChar char="Ø"/>
            </a:pPr>
            <a:r>
              <a:rPr lang="en-US" dirty="0"/>
              <a:t>Indigenous Psychology (IP) may offer the best treatment for many (Sundararajan, </a:t>
            </a:r>
            <a:r>
              <a:rPr lang="en-US" dirty="0" err="1"/>
              <a:t>Misra</a:t>
            </a:r>
            <a:r>
              <a:rPr lang="en-US" dirty="0"/>
              <a:t> &amp; </a:t>
            </a:r>
            <a:r>
              <a:rPr lang="en-US" dirty="0" err="1"/>
              <a:t>Marsella</a:t>
            </a:r>
            <a:r>
              <a:rPr lang="en-US" dirty="0"/>
              <a:t>, 2013) but are difficult to study since the practices are usually not open to outsiders</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9704948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Example of Indigenous Healing</a:t>
            </a:r>
          </a:p>
        </p:txBody>
      </p:sp>
      <p:sp>
        <p:nvSpPr>
          <p:cNvPr id="3" name="Content Placeholder 2"/>
          <p:cNvSpPr>
            <a:spLocks noGrp="1"/>
          </p:cNvSpPr>
          <p:nvPr>
            <p:ph idx="1"/>
          </p:nvPr>
        </p:nvSpPr>
        <p:spPr>
          <a:xfrm>
            <a:off x="2589212" y="1734207"/>
            <a:ext cx="8915400" cy="4319752"/>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3200" dirty="0"/>
              <a:t>Andrew Solomon: Notes on an Exorcism</a:t>
            </a:r>
          </a:p>
          <a:p>
            <a:pPr marL="0" indent="0" algn="ctr">
              <a:buNone/>
            </a:pPr>
            <a:r>
              <a:rPr lang="en-US" u="sng" dirty="0">
                <a:hlinkClick r:id="rId2"/>
              </a:rPr>
              <a:t>https://www.youtube.com/watch?v=-UBgBpFGODI&amp;t=195s</a:t>
            </a:r>
            <a:endParaRPr lang="en-US" dirty="0"/>
          </a:p>
        </p:txBody>
      </p:sp>
    </p:spTree>
    <p:extLst>
      <p:ext uri="{BB962C8B-B14F-4D97-AF65-F5344CB8AC3E}">
        <p14:creationId xmlns:p14="http://schemas.microsoft.com/office/powerpoint/2010/main" val="11866115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Reflection</a:t>
            </a:r>
          </a:p>
        </p:txBody>
      </p:sp>
      <p:sp>
        <p:nvSpPr>
          <p:cNvPr id="3" name="Content Placeholder 2"/>
          <p:cNvSpPr>
            <a:spLocks noGrp="1"/>
          </p:cNvSpPr>
          <p:nvPr>
            <p:ph idx="1"/>
          </p:nvPr>
        </p:nvSpPr>
        <p:spPr/>
        <p:txBody>
          <a:bodyPr/>
          <a:lstStyle/>
          <a:p>
            <a:r>
              <a:rPr lang="en-US" dirty="0"/>
              <a:t>In what ways was the therapy in Senegal similar to approaches that are used in Western society?</a:t>
            </a:r>
          </a:p>
          <a:p>
            <a:endParaRPr lang="en-US" dirty="0"/>
          </a:p>
          <a:p>
            <a:r>
              <a:rPr lang="en-US" dirty="0"/>
              <a:t>What do you think about the comments made by the Rwandans to Andrew?</a:t>
            </a:r>
          </a:p>
          <a:p>
            <a:endParaRPr lang="en-US" dirty="0"/>
          </a:p>
          <a:p>
            <a:r>
              <a:rPr lang="en-US" dirty="0"/>
              <a:t>What can you tell about the Rwandan culture from this conversation? About Western culture?</a:t>
            </a:r>
          </a:p>
        </p:txBody>
      </p:sp>
    </p:spTree>
    <p:extLst>
      <p:ext uri="{BB962C8B-B14F-4D97-AF65-F5344CB8AC3E}">
        <p14:creationId xmlns:p14="http://schemas.microsoft.com/office/powerpoint/2010/main" val="38511875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Barriers to Seeking Treatment</a:t>
            </a:r>
          </a:p>
        </p:txBody>
      </p:sp>
      <p:sp>
        <p:nvSpPr>
          <p:cNvPr id="3" name="Content Placeholder 2"/>
          <p:cNvSpPr>
            <a:spLocks noGrp="1"/>
          </p:cNvSpPr>
          <p:nvPr>
            <p:ph idx="1"/>
          </p:nvPr>
        </p:nvSpPr>
        <p:spPr>
          <a:xfrm>
            <a:off x="2589213" y="2133600"/>
            <a:ext cx="8152360" cy="4393324"/>
          </a:xfrm>
        </p:spPr>
        <p:txBody>
          <a:bodyPr>
            <a:noAutofit/>
          </a:bodyPr>
          <a:lstStyle/>
          <a:p>
            <a:r>
              <a:rPr lang="en-US" sz="1400" b="1" dirty="0"/>
              <a:t>Cognitive Barriers</a:t>
            </a:r>
            <a:endParaRPr lang="en-US" sz="1400" dirty="0"/>
          </a:p>
          <a:p>
            <a:pPr marL="0" indent="0">
              <a:buNone/>
            </a:pPr>
            <a:r>
              <a:rPr lang="en-US" sz="1400" dirty="0"/>
              <a:t>	The way people think about treatment is influenced by culture. For example, 		African Americans may be encouraged to rely on their own willpower to confront 	problems, be self-reliant and to “tough-out” difficult situations (Snowden, 2001)</a:t>
            </a:r>
          </a:p>
          <a:p>
            <a:endParaRPr lang="en-US" sz="1400" dirty="0"/>
          </a:p>
          <a:p>
            <a:r>
              <a:rPr lang="en-US" sz="1400" b="1" dirty="0"/>
              <a:t>Affective Barriers</a:t>
            </a:r>
            <a:endParaRPr lang="en-US" sz="1400" dirty="0"/>
          </a:p>
          <a:p>
            <a:pPr marL="0" indent="0">
              <a:buNone/>
            </a:pPr>
            <a:r>
              <a:rPr lang="en-US" sz="1400" dirty="0"/>
              <a:t>	Many collectivistic cultures avoid seeking help in order to avoid the stigma and 	shame 	of being diagnosed with a mental illness. A study of Asian Americans identified stigma, 	suspiciousness and a lack of awareness  about the availability 	of services as barriers 	to seeking treatment (</a:t>
            </a:r>
            <a:r>
              <a:rPr lang="en-US" sz="1400" dirty="0" err="1"/>
              <a:t>Uba</a:t>
            </a:r>
            <a:r>
              <a:rPr lang="en-US" sz="1400" dirty="0"/>
              <a:t>, 1994)</a:t>
            </a:r>
          </a:p>
          <a:p>
            <a:endParaRPr lang="en-US" sz="1400" dirty="0"/>
          </a:p>
          <a:p>
            <a:r>
              <a:rPr lang="en-US" sz="1400" b="1" dirty="0"/>
              <a:t>Sociocultural Barriers</a:t>
            </a:r>
            <a:endParaRPr lang="en-US" sz="1400" dirty="0"/>
          </a:p>
          <a:p>
            <a:pPr marL="0" indent="0">
              <a:buNone/>
            </a:pPr>
            <a:r>
              <a:rPr lang="en-US" sz="1400" b="1" dirty="0"/>
              <a:t>	</a:t>
            </a:r>
            <a:r>
              <a:rPr lang="en-US" sz="1400" dirty="0"/>
              <a:t>The disclosure of personal problems or family dysfunction to strangers is highly 	discouraged in collectivistic cultures. A lack of awareness, financial constraints and low 	English proficiency are also barriers.</a:t>
            </a:r>
            <a:endParaRPr lang="en-US" sz="1400" b="1" dirty="0"/>
          </a:p>
        </p:txBody>
      </p:sp>
    </p:spTree>
    <p:extLst>
      <p:ext uri="{BB962C8B-B14F-4D97-AF65-F5344CB8AC3E}">
        <p14:creationId xmlns:p14="http://schemas.microsoft.com/office/powerpoint/2010/main" val="275882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Multicultural Issues in Psychotherapy</a:t>
            </a:r>
          </a:p>
        </p:txBody>
      </p:sp>
      <p:sp>
        <p:nvSpPr>
          <p:cNvPr id="3" name="Content Placeholder 2"/>
          <p:cNvSpPr>
            <a:spLocks noGrp="1"/>
          </p:cNvSpPr>
          <p:nvPr>
            <p:ph idx="1"/>
          </p:nvPr>
        </p:nvSpPr>
        <p:spPr>
          <a:xfrm>
            <a:off x="2589212" y="1907626"/>
            <a:ext cx="8915400" cy="3915105"/>
          </a:xfrm>
        </p:spPr>
        <p:txBody>
          <a:bodyPr>
            <a:normAutofit/>
          </a:bodyPr>
          <a:lstStyle/>
          <a:p>
            <a:pPr marL="0" indent="0">
              <a:buNone/>
            </a:pPr>
            <a:r>
              <a:rPr lang="en-US" sz="2000" dirty="0"/>
              <a:t>It is important to realize that just because a given therapy works with one population does not mean that it will work with another population (Hwang, 2006). Each of the following ethnic groups have unique cultural characteristics which may affect the therapeutic process:</a:t>
            </a:r>
          </a:p>
          <a:p>
            <a:pPr marL="0" indent="0">
              <a:buNone/>
            </a:pPr>
            <a:endParaRPr lang="en-US" sz="2000" b="1" dirty="0"/>
          </a:p>
          <a:p>
            <a:pPr marL="0" indent="0">
              <a:buNone/>
            </a:pPr>
            <a:r>
              <a:rPr lang="en-US" sz="2000" b="1" dirty="0"/>
              <a:t>African Americans</a:t>
            </a:r>
            <a:endParaRPr lang="en-US" sz="2000" dirty="0"/>
          </a:p>
          <a:p>
            <a:pPr marL="0" indent="0">
              <a:buNone/>
            </a:pPr>
            <a:r>
              <a:rPr lang="en-US" sz="2000" dirty="0"/>
              <a:t>African American clients tend to minimize their vulnerability by being less self-disclosing  (Ridley, 1984) and therapists should not confuse suspiciousness with paranoia (Green, 1986)</a:t>
            </a:r>
          </a:p>
          <a:p>
            <a:pPr marL="0" indent="0">
              <a:buNone/>
            </a:pPr>
            <a:endParaRPr lang="en-US" sz="2400" dirty="0"/>
          </a:p>
        </p:txBody>
      </p:sp>
    </p:spTree>
    <p:extLst>
      <p:ext uri="{BB962C8B-B14F-4D97-AF65-F5344CB8AC3E}">
        <p14:creationId xmlns:p14="http://schemas.microsoft.com/office/powerpoint/2010/main" val="36779497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0329" y="830317"/>
            <a:ext cx="9035230" cy="5854261"/>
          </a:xfrm>
        </p:spPr>
        <p:txBody>
          <a:bodyPr>
            <a:noAutofit/>
          </a:bodyPr>
          <a:lstStyle/>
          <a:p>
            <a:pPr marL="0" indent="0">
              <a:buNone/>
            </a:pPr>
            <a:r>
              <a:rPr lang="en-US" sz="2000" b="1" dirty="0"/>
              <a:t>Asian Americans</a:t>
            </a:r>
          </a:p>
          <a:p>
            <a:pPr marL="0" indent="0">
              <a:buNone/>
            </a:pPr>
            <a:r>
              <a:rPr lang="en-US" sz="2000" dirty="0"/>
              <a:t>Public expressions of emotion is discouraged in Asian cultures; therefore, Asian clients who appear passive or emotionally restrained should not be judged as shy, uncooperative or avoidant by therapists (Hwang, 2006)</a:t>
            </a:r>
          </a:p>
          <a:p>
            <a:pPr marL="0" indent="0">
              <a:buNone/>
            </a:pPr>
            <a:endParaRPr lang="en-US" sz="2000" b="1" dirty="0"/>
          </a:p>
          <a:p>
            <a:pPr marL="0" indent="0">
              <a:buNone/>
            </a:pPr>
            <a:r>
              <a:rPr lang="en-US" sz="2000" b="1" dirty="0"/>
              <a:t>Hispanic Americans</a:t>
            </a:r>
          </a:p>
          <a:p>
            <a:pPr marL="0" indent="0">
              <a:buNone/>
            </a:pPr>
            <a:r>
              <a:rPr lang="en-US" sz="2000" dirty="0"/>
              <a:t>Traditionally, Hispanic Americans value interdependency within the family and therapists should not impose mainstream culture values of independence and self-reliance (De la </a:t>
            </a:r>
            <a:r>
              <a:rPr lang="en-US" sz="2000" dirty="0" err="1"/>
              <a:t>Cancela</a:t>
            </a:r>
            <a:r>
              <a:rPr lang="en-US" sz="2000" dirty="0"/>
              <a:t> &amp; Guzman, 1991)</a:t>
            </a:r>
          </a:p>
          <a:p>
            <a:pPr marL="0" indent="0">
              <a:buNone/>
            </a:pPr>
            <a:endParaRPr lang="en-US" sz="2000" dirty="0"/>
          </a:p>
          <a:p>
            <a:pPr marL="0" indent="0">
              <a:buNone/>
            </a:pPr>
            <a:r>
              <a:rPr lang="en-US" sz="2000" b="1" dirty="0"/>
              <a:t>Native Americans</a:t>
            </a:r>
          </a:p>
          <a:p>
            <a:pPr marL="0" indent="0">
              <a:buNone/>
            </a:pPr>
            <a:r>
              <a:rPr lang="en-US" sz="2000" dirty="0"/>
              <a:t>Native Americans expect that the therapist will do most of the talking and they will play a passive role in treatment; effective communication may also be impeded by gestures, eye contact and facial expression (</a:t>
            </a:r>
            <a:r>
              <a:rPr lang="en-US" sz="2000" dirty="0" err="1"/>
              <a:t>Renfrey</a:t>
            </a:r>
            <a:r>
              <a:rPr lang="en-US" sz="2000" dirty="0"/>
              <a:t>, 1992)</a:t>
            </a:r>
          </a:p>
        </p:txBody>
      </p:sp>
    </p:spTree>
    <p:extLst>
      <p:ext uri="{BB962C8B-B14F-4D97-AF65-F5344CB8AC3E}">
        <p14:creationId xmlns:p14="http://schemas.microsoft.com/office/powerpoint/2010/main" val="9676837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Etic vs Emic Perspectives</a:t>
            </a:r>
          </a:p>
        </p:txBody>
      </p:sp>
      <p:sp>
        <p:nvSpPr>
          <p:cNvPr id="3" name="Content Placeholder 2"/>
          <p:cNvSpPr>
            <a:spLocks noGrp="1"/>
          </p:cNvSpPr>
          <p:nvPr>
            <p:ph idx="1"/>
          </p:nvPr>
        </p:nvSpPr>
        <p:spPr/>
        <p:txBody>
          <a:bodyPr>
            <a:normAutofit lnSpcReduction="10000"/>
          </a:bodyPr>
          <a:lstStyle/>
          <a:p>
            <a:r>
              <a:rPr lang="en-US" sz="2400" dirty="0"/>
              <a:t>A counselor who takes on </a:t>
            </a:r>
            <a:r>
              <a:rPr lang="en-US" sz="2400" b="1" dirty="0"/>
              <a:t>etic perspective </a:t>
            </a:r>
            <a:r>
              <a:rPr lang="en-US" sz="2400" dirty="0"/>
              <a:t>believes that disorders such as depression and the behaviors that come along with it occur the same way in every society and would </a:t>
            </a:r>
            <a:r>
              <a:rPr lang="en-US" sz="2400" u="sng" dirty="0"/>
              <a:t>not</a:t>
            </a:r>
            <a:r>
              <a:rPr lang="en-US" sz="2400" dirty="0"/>
              <a:t> adapt therapeutic methods to meet the cultural needs of the patient</a:t>
            </a:r>
          </a:p>
          <a:p>
            <a:endParaRPr lang="en-US" sz="2400" dirty="0"/>
          </a:p>
          <a:p>
            <a:r>
              <a:rPr lang="en-US" sz="2400" dirty="0"/>
              <a:t>A counselor who takes on an </a:t>
            </a:r>
            <a:r>
              <a:rPr lang="en-US" sz="2400" b="1" dirty="0"/>
              <a:t>emic perspective </a:t>
            </a:r>
            <a:r>
              <a:rPr lang="en-US" sz="2400" dirty="0"/>
              <a:t>believes that many factors come into play when diagnosing and treating a client and would adapt therapeutic methods to meet the cultural needs of a patient</a:t>
            </a:r>
          </a:p>
          <a:p>
            <a:pPr marL="0" indent="0">
              <a:buNone/>
            </a:pPr>
            <a:endParaRPr lang="en-US" dirty="0"/>
          </a:p>
        </p:txBody>
      </p:sp>
    </p:spTree>
    <p:extLst>
      <p:ext uri="{BB962C8B-B14F-4D97-AF65-F5344CB8AC3E}">
        <p14:creationId xmlns:p14="http://schemas.microsoft.com/office/powerpoint/2010/main" val="3753684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What is the key difference between a counselor that takes an </a:t>
            </a:r>
            <a:r>
              <a:rPr lang="en-US" sz="2800" i="1" dirty="0"/>
              <a:t>etic</a:t>
            </a:r>
            <a:r>
              <a:rPr lang="en-US" sz="2800" dirty="0"/>
              <a:t> perspective versus a counselor that takes an </a:t>
            </a:r>
            <a:r>
              <a:rPr lang="en-US" sz="2800" i="1" dirty="0"/>
              <a:t>emic</a:t>
            </a:r>
            <a:r>
              <a:rPr lang="en-US" sz="2800" dirty="0"/>
              <a:t> perspective?</a:t>
            </a:r>
          </a:p>
        </p:txBody>
      </p:sp>
      <p:sp>
        <p:nvSpPr>
          <p:cNvPr id="3" name="Content Placeholder 2"/>
          <p:cNvSpPr>
            <a:spLocks noGrp="1"/>
          </p:cNvSpPr>
          <p:nvPr>
            <p:ph idx="1"/>
          </p:nvPr>
        </p:nvSpPr>
        <p:spPr>
          <a:xfrm>
            <a:off x="2592925" y="2364828"/>
            <a:ext cx="8915400" cy="3777622"/>
          </a:xfrm>
        </p:spPr>
        <p:txBody>
          <a:bodyPr/>
          <a:lstStyle/>
          <a:p>
            <a:pPr>
              <a:buFont typeface="+mj-lt"/>
              <a:buAutoNum type="alphaUcPeriod"/>
            </a:pPr>
            <a:r>
              <a:rPr lang="en-US" dirty="0"/>
              <a:t>The emic perspective believes that culture plays a significant role in both the diagnosis and treatment of a disorder</a:t>
            </a:r>
          </a:p>
          <a:p>
            <a:pPr>
              <a:buFont typeface="+mj-lt"/>
              <a:buAutoNum type="alphaUcPeriod"/>
            </a:pPr>
            <a:endParaRPr lang="en-US" dirty="0"/>
          </a:p>
          <a:p>
            <a:pPr>
              <a:buFont typeface="+mj-lt"/>
              <a:buAutoNum type="alphaUcPeriod"/>
            </a:pPr>
            <a:r>
              <a:rPr lang="en-US" dirty="0"/>
              <a:t>The emic perspective believes that culture plays a key role in treatment but that diagnosis is universal</a:t>
            </a:r>
          </a:p>
          <a:p>
            <a:pPr>
              <a:buFont typeface="+mj-lt"/>
              <a:buAutoNum type="alphaUcPeriod"/>
            </a:pPr>
            <a:endParaRPr lang="en-US" dirty="0"/>
          </a:p>
          <a:p>
            <a:pPr>
              <a:buFont typeface="+mj-lt"/>
              <a:buAutoNum type="alphaUcPeriod"/>
            </a:pPr>
            <a:r>
              <a:rPr lang="en-US" dirty="0"/>
              <a:t>The emic perspective believes that treatments for a disorder work regardless of culture</a:t>
            </a:r>
          </a:p>
          <a:p>
            <a:pPr>
              <a:buFont typeface="+mj-lt"/>
              <a:buAutoNum type="alphaUcPeriod"/>
            </a:pPr>
            <a:endParaRPr lang="en-US" dirty="0"/>
          </a:p>
          <a:p>
            <a:pPr>
              <a:buFont typeface="+mj-lt"/>
              <a:buAutoNum type="alphaUcPeriod"/>
            </a:pPr>
            <a:r>
              <a:rPr lang="en-US" dirty="0"/>
              <a:t>The emic perspective believes that symptoms are universal</a:t>
            </a:r>
          </a:p>
        </p:txBody>
      </p:sp>
    </p:spTree>
    <p:extLst>
      <p:ext uri="{BB962C8B-B14F-4D97-AF65-F5344CB8AC3E}">
        <p14:creationId xmlns:p14="http://schemas.microsoft.com/office/powerpoint/2010/main" val="21513221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Kleinman</a:t>
            </a:r>
            <a:r>
              <a:rPr lang="en-US" dirty="0"/>
              <a:t> (2004)</a:t>
            </a:r>
          </a:p>
        </p:txBody>
      </p:sp>
      <p:sp>
        <p:nvSpPr>
          <p:cNvPr id="3" name="Content Placeholder 2"/>
          <p:cNvSpPr>
            <a:spLocks noGrp="1"/>
          </p:cNvSpPr>
          <p:nvPr>
            <p:ph idx="1"/>
          </p:nvPr>
        </p:nvSpPr>
        <p:spPr/>
        <p:txBody>
          <a:bodyPr>
            <a:normAutofit/>
          </a:bodyPr>
          <a:lstStyle/>
          <a:p>
            <a:pPr marL="0" indent="0" algn="ctr">
              <a:buNone/>
            </a:pPr>
            <a:r>
              <a:rPr lang="en-US" sz="2400" dirty="0"/>
              <a:t>Even if mental illness is universal, the way in which groups of symptoms are “confronted, discussed and managed varies among social worlds; </a:t>
            </a:r>
            <a:r>
              <a:rPr lang="en-US" sz="2400" b="1" dirty="0"/>
              <a:t>cultural meanings and practices </a:t>
            </a:r>
            <a:r>
              <a:rPr lang="en-US" sz="2400" dirty="0"/>
              <a:t>shape</a:t>
            </a:r>
            <a:r>
              <a:rPr lang="en-US" sz="2400" b="1" dirty="0"/>
              <a:t> its course</a:t>
            </a:r>
            <a:r>
              <a:rPr lang="en-US" sz="2400" dirty="0"/>
              <a:t>”</a:t>
            </a:r>
          </a:p>
        </p:txBody>
      </p:sp>
    </p:spTree>
    <p:extLst>
      <p:ext uri="{BB962C8B-B14F-4D97-AF65-F5344CB8AC3E}">
        <p14:creationId xmlns:p14="http://schemas.microsoft.com/office/powerpoint/2010/main" val="11668339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Addressing Culture and Treatment</a:t>
            </a:r>
          </a:p>
        </p:txBody>
      </p:sp>
      <p:sp>
        <p:nvSpPr>
          <p:cNvPr id="3" name="Content Placeholder 2"/>
          <p:cNvSpPr>
            <a:spLocks noGrp="1"/>
          </p:cNvSpPr>
          <p:nvPr>
            <p:ph idx="1"/>
          </p:nvPr>
        </p:nvSpPr>
        <p:spPr/>
        <p:txBody>
          <a:bodyPr>
            <a:normAutofit/>
          </a:bodyPr>
          <a:lstStyle/>
          <a:p>
            <a:r>
              <a:rPr lang="en-US" sz="2400" dirty="0"/>
              <a:t>Use of </a:t>
            </a:r>
            <a:r>
              <a:rPr lang="en-US" sz="2400" b="1" dirty="0"/>
              <a:t>Cross-Cultural Treatment </a:t>
            </a:r>
            <a:r>
              <a:rPr lang="en-US" sz="2400" dirty="0"/>
              <a:t>(also known as intercultural counseling, multicultural counseling or culturally sensitive treatment)</a:t>
            </a:r>
          </a:p>
          <a:p>
            <a:endParaRPr lang="en-US" sz="2400" dirty="0"/>
          </a:p>
          <a:p>
            <a:r>
              <a:rPr lang="en-US" sz="2400" dirty="0"/>
              <a:t>Use of </a:t>
            </a:r>
            <a:r>
              <a:rPr lang="en-US" sz="2400" b="1" dirty="0"/>
              <a:t>Indigenous Psychotherapy </a:t>
            </a:r>
            <a:r>
              <a:rPr lang="en-US" sz="2400" dirty="0"/>
              <a:t>(IP) which is embedded within a culture and carried out by someone who is sanctioned within the community to </a:t>
            </a:r>
            <a:r>
              <a:rPr lang="en-US" sz="2400"/>
              <a:t>be a therapist</a:t>
            </a:r>
            <a:endParaRPr lang="en-US" sz="2400" dirty="0"/>
          </a:p>
        </p:txBody>
      </p:sp>
    </p:spTree>
    <p:extLst>
      <p:ext uri="{BB962C8B-B14F-4D97-AF65-F5344CB8AC3E}">
        <p14:creationId xmlns:p14="http://schemas.microsoft.com/office/powerpoint/2010/main" val="36372747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Basic Principles To Consider When Developing Culturally Sensitive Treatment</a:t>
            </a:r>
          </a:p>
        </p:txBody>
      </p:sp>
      <p:sp>
        <p:nvSpPr>
          <p:cNvPr id="3" name="Content Placeholder 2"/>
          <p:cNvSpPr>
            <a:spLocks noGrp="1"/>
          </p:cNvSpPr>
          <p:nvPr>
            <p:ph idx="1"/>
          </p:nvPr>
        </p:nvSpPr>
        <p:spPr>
          <a:xfrm>
            <a:off x="2589212" y="2259723"/>
            <a:ext cx="8915400" cy="5123793"/>
          </a:xfrm>
        </p:spPr>
        <p:txBody>
          <a:bodyPr/>
          <a:lstStyle/>
          <a:p>
            <a:r>
              <a:rPr lang="en-US" dirty="0"/>
              <a:t>Western clinicians may need to consult with family members and local healers to recognize symptoms (</a:t>
            </a:r>
            <a:r>
              <a:rPr lang="en-US" dirty="0" err="1"/>
              <a:t>Paniagua</a:t>
            </a:r>
            <a:r>
              <a:rPr lang="en-US" dirty="0"/>
              <a:t>, 2013)</a:t>
            </a:r>
          </a:p>
          <a:p>
            <a:endParaRPr lang="en-US" dirty="0"/>
          </a:p>
          <a:p>
            <a:r>
              <a:rPr lang="en-US" dirty="0"/>
              <a:t>We cannot assume that people across cultures label emotions such as anger and sadness the same way (Angel &amp; Williams, 2013)</a:t>
            </a:r>
          </a:p>
          <a:p>
            <a:endParaRPr lang="en-US" dirty="0"/>
          </a:p>
          <a:p>
            <a:r>
              <a:rPr lang="en-US" dirty="0"/>
              <a:t>Some groups do not value the independent view of the self that is part of western treatments (Angel &amp; Williams, 2013)</a:t>
            </a:r>
          </a:p>
          <a:p>
            <a:pPr marL="0" indent="0">
              <a:buNone/>
            </a:pPr>
            <a:r>
              <a:rPr lang="en-US" dirty="0"/>
              <a:t>	</a:t>
            </a:r>
            <a:r>
              <a:rPr lang="en-US" i="1" dirty="0"/>
              <a:t>For Western psychologists, focusing on yourself, talking about yourself, 			talking about your feelings etc. are important; however, in other cultures, 	this approach may run exactly counter to what is considered constructive</a:t>
            </a:r>
            <a:br>
              <a:rPr lang="en-US" i="1" dirty="0"/>
            </a:br>
            <a:endParaRPr lang="en-US" i="1" dirty="0"/>
          </a:p>
        </p:txBody>
      </p:sp>
    </p:spTree>
    <p:extLst>
      <p:ext uri="{BB962C8B-B14F-4D97-AF65-F5344CB8AC3E}">
        <p14:creationId xmlns:p14="http://schemas.microsoft.com/office/powerpoint/2010/main" val="30355681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Research Findings On </a:t>
            </a:r>
            <a:br>
              <a:rPr lang="en-US" b="1" dirty="0"/>
            </a:br>
            <a:r>
              <a:rPr lang="en-US" b="1" dirty="0"/>
              <a:t>Culturally Sensitive Treatments</a:t>
            </a:r>
          </a:p>
        </p:txBody>
      </p:sp>
      <p:sp>
        <p:nvSpPr>
          <p:cNvPr id="3" name="Content Placeholder 2"/>
          <p:cNvSpPr>
            <a:spLocks noGrp="1"/>
          </p:cNvSpPr>
          <p:nvPr>
            <p:ph idx="1"/>
          </p:nvPr>
        </p:nvSpPr>
        <p:spPr>
          <a:xfrm>
            <a:off x="2589212" y="1905001"/>
            <a:ext cx="8915400" cy="4653454"/>
          </a:xfrm>
        </p:spPr>
        <p:txBody>
          <a:bodyPr>
            <a:noAutofit/>
          </a:bodyPr>
          <a:lstStyle/>
          <a:p>
            <a:pPr marL="0" indent="0">
              <a:buNone/>
            </a:pPr>
            <a:endParaRPr lang="en-US" sz="2000" dirty="0"/>
          </a:p>
          <a:p>
            <a:r>
              <a:rPr lang="en-US" sz="2000" dirty="0"/>
              <a:t>Mindfulness-based meditation therapy on anxiety and depression in Japanese patients undergoing anti-cancer treatment resulted in a significant decrease in both anxiety and depression (Ando et al, 2009)</a:t>
            </a:r>
          </a:p>
          <a:p>
            <a:endParaRPr lang="en-US" sz="2000" dirty="0"/>
          </a:p>
          <a:p>
            <a:r>
              <a:rPr lang="en-US" sz="2000" dirty="0"/>
              <a:t>Chinese Taoist cognitive psychotherapy (CTCP) helped Chinese patients with GAD more than drugs or a combination of the two (Zhang et al, 2002)</a:t>
            </a:r>
          </a:p>
          <a:p>
            <a:pPr marL="0" indent="0">
              <a:buNone/>
            </a:pPr>
            <a:endParaRPr lang="en-US" sz="2000" dirty="0"/>
          </a:p>
        </p:txBody>
      </p:sp>
    </p:spTree>
    <p:extLst>
      <p:ext uri="{BB962C8B-B14F-4D97-AF65-F5344CB8AC3E}">
        <p14:creationId xmlns:p14="http://schemas.microsoft.com/office/powerpoint/2010/main" val="38409160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589</TotalTime>
  <Words>952</Words>
  <Application>Microsoft Office PowerPoint</Application>
  <PresentationFormat>Widescreen</PresentationFormat>
  <Paragraphs>97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Century Gothic</vt:lpstr>
      <vt:lpstr>Wingdings</vt:lpstr>
      <vt:lpstr>Wingdings 3</vt:lpstr>
      <vt:lpstr>Wisp</vt:lpstr>
      <vt:lpstr>The Role of Culture  in Treatment</vt:lpstr>
      <vt:lpstr>Multicultural Issues in Psychotherapy</vt:lpstr>
      <vt:lpstr>PowerPoint Presentation</vt:lpstr>
      <vt:lpstr>Etic vs Emic Perspectives</vt:lpstr>
      <vt:lpstr>What is the key difference between a counselor that takes an etic perspective versus a counselor that takes an emic perspective?</vt:lpstr>
      <vt:lpstr>Kleinman (2004)</vt:lpstr>
      <vt:lpstr>Addressing Culture and Treatment</vt:lpstr>
      <vt:lpstr>Basic Principles To Consider When Developing Culturally Sensitive Treatment</vt:lpstr>
      <vt:lpstr>Research Findings On  Culturally Sensitive Treatments</vt:lpstr>
      <vt:lpstr>Research Findings (cont)</vt:lpstr>
      <vt:lpstr>Developing A Culturally Sensitive Treatment</vt:lpstr>
      <vt:lpstr>Developing A Culturally Sensitive Treatment (cont)</vt:lpstr>
      <vt:lpstr>Indigenous Psychotherapy</vt:lpstr>
      <vt:lpstr>Example of Indigenous Healing</vt:lpstr>
      <vt:lpstr>Reflection</vt:lpstr>
      <vt:lpstr>Barriers to Seeking Treatment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Frankum, D. Mark</dc:creator>
  <cp:lastModifiedBy>Mark</cp:lastModifiedBy>
  <cp:revision>61</cp:revision>
  <dcterms:created xsi:type="dcterms:W3CDTF">2018-10-29T14:02:17Z</dcterms:created>
  <dcterms:modified xsi:type="dcterms:W3CDTF">2018-11-06T21:28:37Z</dcterms:modified>
</cp:coreProperties>
</file>